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868610-F2E3-4F28-A343-C10E2BCEE35D}">
  <a:tblStyle styleId="{FA868610-F2E3-4F28-A343-C10E2BCEE3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0280D82-EFF9-441F-B02C-2ED7ADAE807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a1fd2874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32a1fd287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a1fd2874b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32a1fd2874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2a1fd2874b_0_5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32a1fd2874b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a1fd2874b_0_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32a1fd2874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2a1fd2874b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32a1fd2874b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4aac841da9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4aac841da9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a1fd2874b_0_69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32a1fd2874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2a1fd2874b_0_74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32a1fd2874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2a1fd2874b_0_8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32a1fd2874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4aac841da9_4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4aac841da9_4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4f64e105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4f64e105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2a1fd2874b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32a1fd2874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2a1fd2874b_0_9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g32a1fd2874b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2a1fd2874b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32a1fd2874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4dfdc4cae1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4dfdc4cae1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4dfdc4cae1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4dfdc4cae1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4dfdc4cae1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4dfdc4cae1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4dfdc4cae1_2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4dfdc4cae1_2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2a1fd2874b_0_1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32a1fd2874b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4aac841da9_4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4aac841da9_4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aac841da9_0_2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34aac841da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a1fd2874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32a1fd2874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a1fd2874b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g32a1fd2874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2a1fd2874b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2a1fd2874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2a1fd2874b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2a1fd2874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a1fd2874b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32a1fd2874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2a1fd2874b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32a1fd2874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2a1fd2874b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32a1fd2874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8890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8890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8890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8890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8890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8890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8890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8890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8890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document/d/1KYyZ0RTO74vlLdfP1NcJCWsYa7lepW2p/edi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presentation/d/1lD1h5evOW4luPLyziToy7sMKiTLmhMJ8/edit?usp=drive_link&amp;ouid=100937385859109355405&amp;rtpof=true&amp;sd=true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document/d/1zgHndrfOUE0yn0wNzAbEG83kJkhqS3wu/edit?usp=drive_link&amp;ouid=100937385859109355405&amp;rtpof=true&amp;sd=true" TargetMode="External"/><Relationship Id="rId4" Type="http://schemas.openxmlformats.org/officeDocument/2006/relationships/hyperlink" Target="https://docs.google.com/document/d/1zgHndrfOUE0yn0wNzAbEG83kJkhqS3wu/edit?usp=drive_link&amp;ouid=100937385859109355405&amp;rtpof=true&amp;sd=true" TargetMode="External"/><Relationship Id="rId5" Type="http://schemas.openxmlformats.org/officeDocument/2006/relationships/hyperlink" Target="https://docs.google.com/document/d/1zgHndrfOUE0yn0wNzAbEG83kJkhqS3wu/edit?usp=drive_link&amp;ouid=100937385859109355405&amp;rtpof=true&amp;sd=true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hyperlink" Target="https://docs.google.com/document/u/0/d/1DQPC_DQVtCudv6rwWnh2mggTszNxlK2_/edit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cs.google.com/document/d/1zgHndrfOUE0yn0wNzAbEG83kJkhqS3wu/edit#heading=h.tlhhu6e9b8r3" TargetMode="External"/><Relationship Id="rId4" Type="http://schemas.openxmlformats.org/officeDocument/2006/relationships/hyperlink" Target="https://docs.google.com/document/u/0/d/1DQPC_DQVtCudv6rwWnh2mggTszNxlK2_/edit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docs.google.com/document/d/1zgHndrfOUE0yn0wNzAbEG83kJkhqS3wu/edit#heading=h.tlhhu6e9b8r3" TargetMode="External"/><Relationship Id="rId4" Type="http://schemas.openxmlformats.org/officeDocument/2006/relationships/hyperlink" Target="https://docs.google.com/document/u/0/d/1DQPC_DQVtCudv6rwWnh2mggTszNxlK2_/edit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docs.google.com/document/d/1z8ET4yZA1ZqPfXq2Y6GuagNrl5yEFVRX/edit" TargetMode="External"/><Relationship Id="rId4" Type="http://schemas.openxmlformats.org/officeDocument/2006/relationships/hyperlink" Target="https://docs.google.com/document/d/1Nl3hjx4_i8zl1GR_OGqdGaBFhiqxWKsc/edit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docs.google.com/document/u/0/d/19BQLIzmZaHHQTzMlE-ImAQCWcGRb_uDNH0q-di_gACU/edit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document/d/1zgHndrfOUE0yn0wNzAbEG83kJkhqS3wu/edit#heading=h.tlhhu6e9b8r3" TargetMode="External"/><Relationship Id="rId4" Type="http://schemas.openxmlformats.org/officeDocument/2006/relationships/hyperlink" Target="https://docs.google.com/document/d/1KYyZ0RTO74vlLdfP1NcJCWsYa7lepW2p/edit" TargetMode="External"/><Relationship Id="rId9" Type="http://schemas.openxmlformats.org/officeDocument/2006/relationships/hyperlink" Target="https://docs.google.com/document/u/0/d/1JaCEyL3pzp9Y-U-eluHFaKeZCcVfYLq_/edit" TargetMode="External"/><Relationship Id="rId5" Type="http://schemas.openxmlformats.org/officeDocument/2006/relationships/hyperlink" Target="https://docs.google.com/document/u/0/d/1DQPC_DQVtCudv6rwWnh2mggTszNxlK2_/edit" TargetMode="External"/><Relationship Id="rId6" Type="http://schemas.openxmlformats.org/officeDocument/2006/relationships/hyperlink" Target="https://docs.google.com/document/d/1z8ET4yZA1ZqPfXq2Y6GuagNrl5yEFVRX/edit" TargetMode="External"/><Relationship Id="rId7" Type="http://schemas.openxmlformats.org/officeDocument/2006/relationships/hyperlink" Target="https://docs.google.com/document/d/1Nl3hjx4_i8zl1GR_OGqdGaBFhiqxWKsc/edit" TargetMode="External"/><Relationship Id="rId8" Type="http://schemas.openxmlformats.org/officeDocument/2006/relationships/hyperlink" Target="https://docs.google.com/document/d/1x6iIqrDQA-_DJLB1LHI3hZDZWJZg91Zq/edit?usp=sharing&amp;ouid=100937385859109355405&amp;rtpof=true&amp;sd=tru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u/0/d/1JaCEyL3pzp9Y-U-eluHFaKeZCcVfYLq_/edit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d/1x6iIqrDQA-_DJLB1LHI3hZDZWJZg91Zq/edit?usp=sharing&amp;ouid=100937385859109355405&amp;rtpof=true&amp;sd=true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document/d/1x6iIqrDQA-_DJLB1LHI3hZDZWJZg91Zq/edit?usp=sharing&amp;ouid=100937385859109355405&amp;rtpof=true&amp;sd=true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685800" y="2914025"/>
            <a:ext cx="7772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b="1" lang="en" sz="3700"/>
              <a:t>Overview of the </a:t>
            </a:r>
            <a:r>
              <a:rPr b="1" lang="en" sz="3700"/>
              <a:t>Microcredential Portfolio  </a:t>
            </a:r>
            <a:endParaRPr b="1" sz="3300"/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2695" y="261431"/>
            <a:ext cx="3718613" cy="24790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2a Center Logo"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050" y="4349650"/>
            <a:ext cx="1260275" cy="71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Denver School of Education and Human Development Logo" id="63" name="Google Shape;63;p14" title="sehd.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1850" y="4496779"/>
            <a:ext cx="3781201" cy="4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Letters of Recommendation</a:t>
            </a:r>
            <a:endParaRPr b="1"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428300" y="865350"/>
            <a:ext cx="8229600" cy="3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●"/>
            </a:pPr>
            <a:r>
              <a:rPr lang="en" sz="1800">
                <a:solidFill>
                  <a:schemeClr val="dk1"/>
                </a:solidFill>
              </a:rPr>
              <a:t>Each candidate is expected to obtain</a:t>
            </a:r>
            <a:r>
              <a:rPr lang="en" sz="1800" u="sng">
                <a:solidFill>
                  <a:schemeClr val="dk1"/>
                </a:solidFill>
              </a:rPr>
              <a:t> </a:t>
            </a:r>
            <a:r>
              <a:rPr b="1" lang="en" u="sng">
                <a:solidFill>
                  <a:schemeClr val="dk1"/>
                </a:solidFill>
              </a:rPr>
              <a:t>two</a:t>
            </a:r>
            <a:r>
              <a:rPr b="1" lang="en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letters of recommendation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These letters can come from a variety of individuals, including:</a:t>
            </a:r>
            <a:r>
              <a:rPr lang="en">
                <a:solidFill>
                  <a:schemeClr val="dk1"/>
                </a:solidFill>
              </a:rPr>
              <a:t>: 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Special Education Teacher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Related Service Providers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Supervisors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DeafBlind Specialist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DeafBlind Project Staff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0666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213319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Section 3: Media Permissions</a:t>
            </a:r>
            <a:r>
              <a:rPr b="1" lang="en" sz="3600"/>
              <a:t> </a:t>
            </a:r>
            <a:endParaRPr b="1" sz="3600"/>
          </a:p>
        </p:txBody>
      </p:sp>
      <p:sp>
        <p:nvSpPr>
          <p:cNvPr id="130" name="Google Shape;130;p24"/>
          <p:cNvSpPr txBox="1"/>
          <p:nvPr/>
        </p:nvSpPr>
        <p:spPr>
          <a:xfrm>
            <a:off x="495950" y="942275"/>
            <a:ext cx="7759200" cy="3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A sig</a:t>
            </a:r>
            <a:r>
              <a:rPr b="1" lang="en" sz="1800">
                <a:solidFill>
                  <a:schemeClr val="dk1"/>
                </a:solidFill>
              </a:rPr>
              <a:t>ned media permission form is required for any individual shown in a photo or video.</a:t>
            </a:r>
            <a:br>
              <a:rPr b="1"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This</a:t>
            </a:r>
            <a:r>
              <a:rPr lang="en" sz="1800">
                <a:solidFill>
                  <a:schemeClr val="dk1"/>
                </a:solidFill>
              </a:rPr>
              <a:t> includes your student—if they are able to sign—as well as any other individuals appearing in the media.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For students under the age of 18 or those under legal guardianship, a parent or guardian must also provide consent.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Be sure to check with your school or agency for their specific procedures on obtaining media permission for both students and staff.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Please take a moment to review the</a:t>
            </a:r>
            <a:r>
              <a:rPr b="1" i="1" lang="en" sz="1800">
                <a:solidFill>
                  <a:schemeClr val="dk1"/>
                </a:solidFill>
              </a:rPr>
              <a:t> </a:t>
            </a:r>
            <a:r>
              <a:rPr lang="en" sz="1800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Media Release</a:t>
            </a:r>
            <a:r>
              <a:rPr b="1" i="1" lang="en" sz="1800">
                <a:solidFill>
                  <a:srgbClr val="0097A7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handout to understand the requirements.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Section 4: Creating Artifacts</a:t>
            </a:r>
            <a:endParaRPr b="1" sz="3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b="1"/>
          </a:p>
        </p:txBody>
      </p:sp>
      <p:sp>
        <p:nvSpPr>
          <p:cNvPr id="136" name="Google Shape;136;p25"/>
          <p:cNvSpPr txBox="1"/>
          <p:nvPr>
            <p:ph idx="1" type="body"/>
          </p:nvPr>
        </p:nvSpPr>
        <p:spPr>
          <a:xfrm>
            <a:off x="271800" y="860275"/>
            <a:ext cx="8577000" cy="3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</a:rPr>
              <a:t>Artifacts are items you create to showcase what you know and can do. They demonstrate your mastery of the knowledge and skills outlined in the CEC Standards.</a:t>
            </a:r>
            <a:endParaRPr sz="17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Each individual artifact contains the following three components: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●"/>
            </a:pPr>
            <a:r>
              <a:rPr lang="en" sz="1700">
                <a:solidFill>
                  <a:schemeClr val="dk1"/>
                </a:solidFill>
              </a:rPr>
              <a:t>A list of </a:t>
            </a:r>
            <a:r>
              <a:rPr b="1" i="1" lang="en" sz="1700">
                <a:solidFill>
                  <a:schemeClr val="dk1"/>
                </a:solidFill>
              </a:rPr>
              <a:t>selected knowledge and skill competencies </a:t>
            </a:r>
            <a:r>
              <a:rPr lang="en" sz="1700">
                <a:solidFill>
                  <a:schemeClr val="dk1"/>
                </a:solidFill>
              </a:rPr>
              <a:t>from the CEC Intervener Standards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●"/>
            </a:pPr>
            <a:r>
              <a:rPr lang="en" sz="1700">
                <a:solidFill>
                  <a:schemeClr val="dk1"/>
                </a:solidFill>
              </a:rPr>
              <a:t>One or more pieces of </a:t>
            </a:r>
            <a:r>
              <a:rPr b="1" i="1" lang="en" sz="1700">
                <a:solidFill>
                  <a:schemeClr val="dk1"/>
                </a:solidFill>
              </a:rPr>
              <a:t>documentation or evidence </a:t>
            </a:r>
            <a:r>
              <a:rPr lang="en" sz="1700">
                <a:solidFill>
                  <a:schemeClr val="dk1"/>
                </a:solidFill>
              </a:rPr>
              <a:t> that show you have mastered those competencies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ahoma"/>
              <a:buChar char="●"/>
            </a:pPr>
            <a:r>
              <a:rPr lang="en" sz="1700">
                <a:solidFill>
                  <a:schemeClr val="dk1"/>
                </a:solidFill>
              </a:rPr>
              <a:t>An </a:t>
            </a:r>
            <a:r>
              <a:rPr b="1" i="1" lang="en" sz="1700">
                <a:solidFill>
                  <a:schemeClr val="dk1"/>
                </a:solidFill>
              </a:rPr>
              <a:t>explanation</a:t>
            </a:r>
            <a:r>
              <a:rPr lang="en" sz="1700">
                <a:solidFill>
                  <a:schemeClr val="dk1"/>
                </a:solidFill>
              </a:rPr>
              <a:t> of how the documentation supports the competencies</a:t>
            </a:r>
            <a:endParaRPr sz="17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You’ll learn more about this in </a:t>
            </a:r>
            <a:r>
              <a:rPr b="1" lang="en" sz="1700">
                <a:solidFill>
                  <a:schemeClr val="dk1"/>
                </a:solidFill>
              </a:rPr>
              <a:t>Learning Activity 3: Developing Artifacts for your portfolio 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Keep in mind the Evaluation Criteria </a:t>
            </a:r>
            <a:endParaRPr b="1" sz="3000"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428300" y="789150"/>
            <a:ext cx="8351100" cy="4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Each artifact will be evaluated and scored by reviewers according to the following mastery levels:</a:t>
            </a:r>
            <a:endParaRPr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Advanced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Proficient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Emerging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No evidence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artifact scores will be averaged to create a score for your overall </a:t>
            </a:r>
            <a:r>
              <a:rPr lang="en">
                <a:solidFill>
                  <a:schemeClr val="dk1"/>
                </a:solidFill>
              </a:rPr>
              <a:t>portfolio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To earn a microcredential, you must receive an overall passing score of proficient or advanced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You’ll learn more about this later in </a:t>
            </a:r>
            <a:r>
              <a:rPr b="1" lang="en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Learning Activity 4: Portfolio Submission and Review</a:t>
            </a:r>
            <a:endParaRPr b="1">
              <a:solidFill>
                <a:srgbClr val="0097A7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311700" y="13006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Key</a:t>
            </a:r>
            <a:r>
              <a:rPr b="1" lang="en"/>
              <a:t> Policies</a:t>
            </a:r>
            <a:endParaRPr b="1"/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775" y="2755125"/>
            <a:ext cx="2781914" cy="184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311700" y="333769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Policies and Procedures</a:t>
            </a:r>
            <a:endParaRPr b="1" sz="3000"/>
          </a:p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432600" y="1152469"/>
            <a:ext cx="8321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1"/>
                </a:solidFill>
              </a:rPr>
              <a:t>As you develop your portfolio, it’s essential to follow the guidelines outlined in the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Intervener Microcredentials and National Intervener Certification ePortfolio (NICE) Policies and 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Procedures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.</a:t>
            </a:r>
            <a:endParaRPr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following slides highlight a few key areas to pay special attention to: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 of pseudonyms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Media permissions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Citations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4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311700" y="333769"/>
            <a:ext cx="852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Use of Pseudonyms</a:t>
            </a:r>
            <a:endParaRPr b="1" sz="3000"/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244475" y="958088"/>
            <a:ext cx="8520600" cy="3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Char char="●"/>
            </a:pPr>
            <a:r>
              <a:rPr lang="en">
                <a:solidFill>
                  <a:schemeClr val="dk1"/>
                </a:solidFill>
              </a:rPr>
              <a:t>Choose a pseudonym for your student to protect their confidentiality.</a:t>
            </a:r>
            <a:endParaRPr>
              <a:solidFill>
                <a:schemeClr val="dk1"/>
              </a:solidFill>
            </a:endParaRPr>
          </a:p>
          <a:p>
            <a:pPr indent="-3873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Char char="●"/>
            </a:pPr>
            <a:r>
              <a:rPr lang="en">
                <a:solidFill>
                  <a:schemeClr val="dk1"/>
                </a:solidFill>
              </a:rPr>
              <a:t>This can be a made-up name or simply an initial—for example, you might use “Brian” or “B.</a:t>
            </a:r>
            <a:endParaRPr sz="2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161" name="Google Shape;161;p29"/>
          <p:cNvPicPr preferRelativeResize="0"/>
          <p:nvPr/>
        </p:nvPicPr>
        <p:blipFill rotWithShape="1">
          <a:blip r:embed="rId3">
            <a:alphaModFix/>
          </a:blip>
          <a:srcRect b="4701" l="12564" r="0" t="7900"/>
          <a:stretch/>
        </p:blipFill>
        <p:spPr>
          <a:xfrm>
            <a:off x="2924150" y="2450319"/>
            <a:ext cx="3508238" cy="2331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20544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Citations</a:t>
            </a:r>
            <a:endParaRPr sz="3000"/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11700" y="912750"/>
            <a:ext cx="8729700" cy="4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While using resources such as articles, books, or websites is not required for your submission, you must provide proper citations if you choose to reference outside sources.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citation should include the following details: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Title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Author(s)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Year of publication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Publisher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Website URL (if applicable)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Citations can be included in the “Additional Information” section of each artifact.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Please note: Submissions lacking appropriate citations where required will be returned for revision.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269175" y="282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Ethical Submissions</a:t>
            </a:r>
            <a:endParaRPr b="1" sz="3000"/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311700" y="1003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Submissions may be returned if they violate any of the established policies and procedures.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Candidates are required to attest to upholding ethical standards when creating their portfolio. This includes confirming that:</a:t>
            </a:r>
            <a:endParaRPr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1800">
                <a:solidFill>
                  <a:schemeClr val="dk1"/>
                </a:solidFill>
              </a:rPr>
              <a:t>The portfolio contains only content that accurately reflects the candidate’s own work, practices, and educational or training experiences.</a:t>
            </a:r>
            <a:endParaRPr sz="18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1800">
                <a:solidFill>
                  <a:schemeClr val="dk1"/>
                </a:solidFill>
              </a:rPr>
              <a:t>The candidate did not share their e-portfolio content with other NICE candidates, nor did they view or reference other candidates' portfolios during its creation.</a:t>
            </a:r>
            <a:endParaRPr sz="18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1800">
                <a:solidFill>
                  <a:schemeClr val="dk1"/>
                </a:solidFill>
              </a:rPr>
              <a:t>Any content not created by the candidate—such as articles, videos, or other materials—was properly cited or linked.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idx="1" type="body"/>
          </p:nvPr>
        </p:nvSpPr>
        <p:spPr>
          <a:xfrm>
            <a:off x="311700" y="412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900">
                <a:solidFill>
                  <a:schemeClr val="dk1"/>
                </a:solidFill>
              </a:rPr>
              <a:t>Working with a Mentor </a:t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descr="Wiki-Mentor-Icon.svg.png" id="179" name="Google Shape;17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3575" y="2415404"/>
            <a:ext cx="2081343" cy="2081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Overview </a:t>
            </a:r>
            <a:endParaRPr b="1" sz="3000"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428300" y="865350"/>
            <a:ext cx="8229600" cy="30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1800">
                <a:solidFill>
                  <a:schemeClr val="dk1"/>
                </a:solidFill>
              </a:rPr>
              <a:t>In this presentation, you will learn how to get started creating the content for your </a:t>
            </a:r>
            <a:r>
              <a:rPr lang="en">
                <a:solidFill>
                  <a:schemeClr val="dk1"/>
                </a:solidFill>
              </a:rPr>
              <a:t>microcredential portfolio</a:t>
            </a:r>
            <a:r>
              <a:rPr lang="en" sz="1800">
                <a:solidFill>
                  <a:schemeClr val="dk1"/>
                </a:solidFill>
              </a:rPr>
              <a:t>. Specifically it covers: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Portfolio sections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Key policies and procedures</a:t>
            </a:r>
            <a:endParaRPr sz="1800">
              <a:solidFill>
                <a:schemeClr val="dk1"/>
              </a:solidFill>
              <a:highlight>
                <a:schemeClr val="accent6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Working with a mentor</a:t>
            </a:r>
            <a:endParaRPr sz="18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>
            <p:ph type="title"/>
          </p:nvPr>
        </p:nvSpPr>
        <p:spPr>
          <a:xfrm>
            <a:off x="457200" y="261598"/>
            <a:ext cx="82296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Working With a Mentor </a:t>
            </a:r>
            <a:endParaRPr b="1" sz="3000"/>
          </a:p>
        </p:txBody>
      </p:sp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192725" y="926100"/>
            <a:ext cx="8367000" cy="4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Submitting your portfolio for a microcredential is a significant undertaking—but you won’t be doing it alone.</a:t>
            </a:r>
            <a:br>
              <a:rPr b="1"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 Your mentor will be there to guide and support you throughout the process. Here are a few ways they can help: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Engage in thoughtful conversation and offer encouragement as you review the NICE materials and CEC standards.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Help you clarify your goals and develop a realistic timeline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Provide ongoing feedback on the strengths and areas for improvement in your artifacts as you create them.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Review and offer suggestions for your “About Me” section.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Working With a Mentor (cont.)</a:t>
            </a:r>
            <a:endParaRPr b="1" sz="3000"/>
          </a:p>
        </p:txBody>
      </p:sp>
      <p:pic>
        <p:nvPicPr>
          <p:cNvPr descr="person helping another person up" id="191" name="Google Shape;1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2500" y="2894675"/>
            <a:ext cx="2248825" cy="224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4"/>
          <p:cNvSpPr txBox="1"/>
          <p:nvPr>
            <p:ph idx="1" type="body"/>
          </p:nvPr>
        </p:nvSpPr>
        <p:spPr>
          <a:xfrm>
            <a:off x="457200" y="8086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Establish clear methods of communication with your mentor—such as phone calls, Skype, Google Hangouts, or in-person meetings.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At a minimum, mentors are required to meet with candidates at least three times, totaling a minimum of six hours of mentoring.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The next few slides outline </a:t>
            </a:r>
            <a:r>
              <a:rPr lang="en">
                <a:solidFill>
                  <a:schemeClr val="dk1"/>
                </a:solidFill>
              </a:rPr>
              <a:t>the </a:t>
            </a:r>
            <a:r>
              <a:rPr lang="en">
                <a:solidFill>
                  <a:schemeClr val="dk1"/>
                </a:solidFill>
              </a:rPr>
              <a:t>roles and responsibilities of both candidates and mentors to help you build a strong and effective working relationship. Review the </a:t>
            </a:r>
            <a:r>
              <a:rPr lang="en">
                <a:solidFill>
                  <a:schemeClr val="dk1"/>
                </a:solidFill>
              </a:rPr>
              <a:t>handout </a:t>
            </a: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Candidate-Mentor Relationship </a:t>
            </a:r>
            <a:r>
              <a:rPr lang="en">
                <a:solidFill>
                  <a:schemeClr val="dk1"/>
                </a:solidFill>
              </a:rPr>
              <a:t>for further detail.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" name="Google Shape;197;p35"/>
          <p:cNvGraphicFramePr/>
          <p:nvPr/>
        </p:nvGraphicFramePr>
        <p:xfrm>
          <a:off x="182325" y="21457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{FA868610-F2E3-4F28-A343-C10E2BCEE35D}</a:tableStyleId>
              </a:tblPr>
              <a:tblGrid>
                <a:gridCol w="2732175"/>
                <a:gridCol w="3560000"/>
                <a:gridCol w="2341000"/>
              </a:tblGrid>
              <a:tr h="6207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600"/>
                        <a:t>MENTORS</a:t>
                      </a:r>
                      <a:endParaRPr b="1" sz="26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02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Qualifications/</a:t>
                      </a:r>
                      <a:r>
                        <a:rPr b="1" lang="en" sz="1800"/>
                        <a:t>Role</a:t>
                      </a:r>
                      <a:endParaRPr b="1"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Responsibilities</a:t>
                      </a:r>
                      <a:endParaRPr b="1"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Relationship</a:t>
                      </a:r>
                      <a:endParaRPr b="1"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8800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Has training in deaf-blindness and is familiar with the intervener model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Supports the candidate in understanding the CEC competencies and how they apply to the microcredentialing process.</a:t>
                      </a:r>
                      <a:endParaRPr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Review and discuss the </a:t>
                      </a:r>
                      <a:r>
                        <a:rPr i="1" lang="en" sz="1800">
                          <a:solidFill>
                            <a:schemeClr val="dk1"/>
                          </a:solidFill>
                        </a:rPr>
                        <a:t>Intervener Microcredential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Policy and Procedures</a:t>
                      </a:r>
                      <a:r>
                        <a:rPr lang="en" sz="180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and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Candidate-Mentor Relationship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with the candidate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Assist in creating an e-portfolio development plan and timeline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Hold regular meetings to monitor progress, offer feedback and encouragement</a:t>
                      </a:r>
                      <a:endParaRPr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Adapt mentoring style to match the strengths and needs of the candidate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Build a connection with the candidate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Help the candidate “tell their story” their way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Google Shape;202;p36"/>
          <p:cNvGraphicFramePr/>
          <p:nvPr/>
        </p:nvGraphicFramePr>
        <p:xfrm>
          <a:off x="266475" y="20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{60280D82-EFF9-441F-B02C-2ED7ADAE807F}</a:tableStyleId>
              </a:tblPr>
              <a:tblGrid>
                <a:gridCol w="2829475"/>
                <a:gridCol w="3237825"/>
                <a:gridCol w="2369000"/>
              </a:tblGrid>
              <a:tr h="5448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solidFill>
                            <a:schemeClr val="dk1"/>
                          </a:solidFill>
                        </a:rPr>
                        <a:t>MENTORS (contd.)</a:t>
                      </a:r>
                      <a:endParaRPr b="1" sz="2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66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Qualifications/Role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Responsibilities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Relationship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6100">
                <a:tc>
                  <a:txBody>
                    <a:bodyPr/>
                    <a:lstStyle/>
                    <a:p>
                      <a:pPr indent="-2286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Encourages the candidate to engage in reflective self-assessment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Models reflection by sharing relevant personal experiences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Communicates in ways that align with the candidate’s needs and preferences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Notifies the candidate and relevant partners promptly if unable to provide agreed-upon mentoring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Submits the Review Recommendation Form when the candidate is ready</a:t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Respects the candidate’s confidentiality, including their portfolio content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Provides encouragement and professional support throughout the process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" name="Google Shape;207;p37"/>
          <p:cNvGraphicFramePr/>
          <p:nvPr/>
        </p:nvGraphicFramePr>
        <p:xfrm>
          <a:off x="405150" y="20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{60280D82-EFF9-441F-B02C-2ED7ADAE807F}</a:tableStyleId>
              </a:tblPr>
              <a:tblGrid>
                <a:gridCol w="2679500"/>
                <a:gridCol w="3551625"/>
                <a:gridCol w="2371950"/>
              </a:tblGrid>
              <a:tr h="2284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CANDIDATE </a:t>
                      </a:r>
                      <a:endParaRPr b="1" sz="30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32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Qualifications/Role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Responsibilities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Relationship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17750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Has received intervener training and is serving a student who is deaf-blind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Review and discuss the </a:t>
                      </a:r>
                      <a:r>
                        <a:rPr i="1" lang="en" sz="1800">
                          <a:solidFill>
                            <a:schemeClr val="dk1"/>
                          </a:solidFill>
                        </a:rPr>
                        <a:t>Intervener Microcredential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Policy and Procedures</a:t>
                      </a:r>
                      <a:r>
                        <a:rPr lang="en" sz="180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and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Candidate-Mentor Relationship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with the mentor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Create and share portfolio artifacts with your mentor and i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ncorporate your mentor’s feedback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Use the explanation prompt questions to guide conversations about artifacts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Is willing to be coached and open to constructive criticism as well as praise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Professional and respectful of the mentor’s time and expertise</a:t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Google Shape;212;p38"/>
          <p:cNvGraphicFramePr/>
          <p:nvPr/>
        </p:nvGraphicFramePr>
        <p:xfrm>
          <a:off x="405150" y="95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{60280D82-EFF9-441F-B02C-2ED7ADAE807F}</a:tableStyleId>
              </a:tblPr>
              <a:tblGrid>
                <a:gridCol w="1793850"/>
                <a:gridCol w="4560675"/>
                <a:gridCol w="2248550"/>
              </a:tblGrid>
              <a:tr h="2284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100"/>
                        <a:t>CANDIDATE (cont.)</a:t>
                      </a:r>
                      <a:endParaRPr b="1" sz="31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804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Role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Responsibilities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Relationship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17750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Engages in conversations with the mentor about all aspects of e-portfolio development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Take responsibility for the process and engage in reflective self-assessment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Keep appointments and communicate any concerns or timeline/submission challenges with your mentor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Maintain the confidentiality of your student or client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Is willing to be coached and open to constructive criticism as well as praise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Professional and respectful of the mentor’s time and expertise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Getting Started with Your Mentor</a:t>
            </a:r>
            <a:endParaRPr b="1" sz="3000"/>
          </a:p>
        </p:txBody>
      </p:sp>
      <p:sp>
        <p:nvSpPr>
          <p:cNvPr id="218" name="Google Shape;218;p39"/>
          <p:cNvSpPr txBox="1"/>
          <p:nvPr>
            <p:ph idx="1" type="body"/>
          </p:nvPr>
        </p:nvSpPr>
        <p:spPr>
          <a:xfrm>
            <a:off x="428300" y="8653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1"/>
                </a:solidFill>
              </a:rPr>
              <a:t>Now that you have a basic understanding of the roles and responsibilities of both the mentor and candidate, it's time to complete two important forms: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Candidate Information Form 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Mentor Information Form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1"/>
                </a:solidFill>
              </a:rPr>
              <a:t>These forms are designed to support clear communication and help build a strong, collaborative relationship between you and your mentor.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/>
              <a:t>Verification of Mentorship</a:t>
            </a:r>
            <a:endParaRPr b="1" sz="3020"/>
          </a:p>
        </p:txBody>
      </p:sp>
      <p:sp>
        <p:nvSpPr>
          <p:cNvPr id="224" name="Google Shape;224;p40"/>
          <p:cNvSpPr txBox="1"/>
          <p:nvPr>
            <p:ph idx="1" type="body"/>
          </p:nvPr>
        </p:nvSpPr>
        <p:spPr>
          <a:xfrm>
            <a:off x="311700" y="1152475"/>
            <a:ext cx="8475900" cy="17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</a:rPr>
              <a:t>Before submitting the portfolio, candidates must complete the </a:t>
            </a:r>
            <a:r>
              <a:rPr lang="en" sz="72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Review Recommendation Form</a:t>
            </a:r>
            <a:r>
              <a:rPr lang="en" sz="7200">
                <a:solidFill>
                  <a:schemeClr val="dk1"/>
                </a:solidFill>
              </a:rPr>
              <a:t>, t</a:t>
            </a:r>
            <a:r>
              <a:rPr lang="en" sz="7200">
                <a:solidFill>
                  <a:schemeClr val="dk1"/>
                </a:solidFill>
              </a:rPr>
              <a:t> to certify that they received mentorship.</a:t>
            </a:r>
            <a:br>
              <a:rPr lang="en" sz="7200">
                <a:solidFill>
                  <a:schemeClr val="dk1"/>
                </a:solidFill>
              </a:rPr>
            </a:br>
            <a:r>
              <a:rPr lang="en" sz="7200">
                <a:solidFill>
                  <a:schemeClr val="dk1"/>
                </a:solidFill>
              </a:rPr>
              <a:t> </a:t>
            </a:r>
            <a:endParaRPr sz="7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</a:rPr>
              <a:t>This form also requires the mentor to confirm that they supported the candidate’s portfolio development in accordance with the ethical guidelines of their role.</a:t>
            </a:r>
            <a:endParaRPr sz="7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</a:rPr>
              <a:t>You’ll learn more about this in </a:t>
            </a:r>
            <a:r>
              <a:rPr b="1" lang="en" sz="7200" u="sng">
                <a:solidFill>
                  <a:schemeClr val="dk1"/>
                </a:solidFill>
              </a:rPr>
              <a:t>Learning Activity 4: Portfolio Submission and Review.</a:t>
            </a:r>
            <a:endParaRPr b="1" sz="7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>
            <p:ph idx="1" type="body"/>
          </p:nvPr>
        </p:nvSpPr>
        <p:spPr>
          <a:xfrm>
            <a:off x="457225" y="1186697"/>
            <a:ext cx="8229600" cy="29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 mo</a:t>
            </a: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 information on Intervener Microcredentials and NICE certification, contact Dr. Ritu Chopra at the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PAR</a:t>
            </a:r>
            <a:r>
              <a:rPr baseline="30000" lang="en" sz="18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A Cente</a:t>
            </a: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Ritu.Chopra@ucdenver.edu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https://paracenter.org/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Adapted from NICE Training Materials, 2017–2024. U.S. Department of Education Grant #H326T180026	  	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ICE logo with name.png" id="230" name="Google Shape;23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9426" y="153413"/>
            <a:ext cx="5085131" cy="1033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2a Center Logo" id="231" name="Google Shape;23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050" y="3892450"/>
            <a:ext cx="1260275" cy="71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Denver School of Education and Human Development Logo" id="232" name="Google Shape;232;p41" title="sehd.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1850" y="4039579"/>
            <a:ext cx="3781201" cy="4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327594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/>
              <a:t>Have Your Handouts</a:t>
            </a:r>
            <a:endParaRPr b="1" sz="2500"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69"/>
            <a:ext cx="8520600" cy="3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following slide deck will reference the following handouts: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Policy and Procedures</a:t>
            </a:r>
            <a:r>
              <a:rPr lang="en"/>
              <a:t>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NICE Media Release </a:t>
            </a:r>
            <a:endParaRPr>
              <a:solidFill>
                <a:srgbClr val="0097A7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5"/>
              </a:rPr>
              <a:t>Candidate-Mentor Relationship </a:t>
            </a:r>
            <a:endParaRPr>
              <a:solidFill>
                <a:srgbClr val="0097A7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u="sng">
                <a:solidFill>
                  <a:srgbClr val="0097A7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Candidate Information  </a:t>
            </a:r>
            <a:endParaRPr b="1">
              <a:solidFill>
                <a:srgbClr val="0097A7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u="sng">
                <a:solidFill>
                  <a:srgbClr val="0097A7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Mentor Information  </a:t>
            </a:r>
            <a:endParaRPr>
              <a:solidFill>
                <a:srgbClr val="0097A7"/>
              </a:solidFill>
              <a:highlight>
                <a:srgbClr val="FFFF00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97A7"/>
              </a:buClr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8"/>
              </a:rPr>
              <a:t>About Me</a:t>
            </a:r>
            <a:endParaRPr>
              <a:solidFill>
                <a:srgbClr val="0097A7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97A7"/>
              </a:buClr>
              <a:buSzPts val="1800"/>
              <a:buChar char="●"/>
            </a:pPr>
            <a:r>
              <a:rPr lang="en" u="sng">
                <a:solidFill>
                  <a:srgbClr val="0097A7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Portfolio Submission Form</a:t>
            </a:r>
            <a:endParaRPr>
              <a:solidFill>
                <a:srgbClr val="0097A7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CEC Standards Sections </a:t>
            </a:r>
            <a:endParaRPr b="1" sz="3000"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428300" y="865350"/>
            <a:ext cx="8352300" cy="3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1600">
                <a:solidFill>
                  <a:schemeClr val="dk1"/>
                </a:solidFill>
              </a:rPr>
              <a:t>Your microcredential portfolio will cover all of the CEC </a:t>
            </a:r>
            <a:r>
              <a:rPr lang="en" sz="1600">
                <a:solidFill>
                  <a:schemeClr val="dk1"/>
                </a:solidFill>
              </a:rPr>
              <a:t>knowledge</a:t>
            </a:r>
            <a:r>
              <a:rPr lang="en" sz="1600">
                <a:solidFill>
                  <a:schemeClr val="dk1"/>
                </a:solidFill>
              </a:rPr>
              <a:t> and Skills competencies in a given CEC standard out of the total 7 standards are as follows: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Standard 1: </a:t>
            </a:r>
            <a:r>
              <a:rPr lang="en" sz="1600">
                <a:solidFill>
                  <a:schemeClr val="dk1"/>
                </a:solidFill>
              </a:rPr>
              <a:t>Engaging in Professional Learning and Practice within Ethical Guidelines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Standard 2: </a:t>
            </a:r>
            <a:r>
              <a:rPr lang="en" sz="1600">
                <a:solidFill>
                  <a:schemeClr val="dk1"/>
                </a:solidFill>
              </a:rPr>
              <a:t>Understanding and Addressing Each Individual’s Developmental</a:t>
            </a:r>
            <a:endParaRPr sz="16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and Learning Needs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Standard 3: </a:t>
            </a:r>
            <a:r>
              <a:rPr lang="en" sz="1600">
                <a:solidFill>
                  <a:schemeClr val="dk1"/>
                </a:solidFill>
              </a:rPr>
              <a:t>Demonstrating Subject Matter Content and Specialized Curricular Knowledge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Standard 4: </a:t>
            </a:r>
            <a:r>
              <a:rPr lang="en" sz="1600">
                <a:solidFill>
                  <a:schemeClr val="dk1"/>
                </a:solidFill>
              </a:rPr>
              <a:t>Using Assessment to Understand the Learner and the Learning</a:t>
            </a:r>
            <a:endParaRPr sz="1600">
              <a:solidFill>
                <a:schemeClr val="dk1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Environment for Data-Based Decision Making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Standard 5:</a:t>
            </a:r>
            <a:r>
              <a:rPr lang="en" sz="1600">
                <a:solidFill>
                  <a:schemeClr val="dk1"/>
                </a:solidFill>
              </a:rPr>
              <a:t> Supporting Learning Using Effective Instruction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Standard 6: </a:t>
            </a:r>
            <a:r>
              <a:rPr lang="en" sz="1600">
                <a:solidFill>
                  <a:schemeClr val="dk1"/>
                </a:solidFill>
              </a:rPr>
              <a:t>Supporting Social, Emotional, and Behavioral Growth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Standard 7:</a:t>
            </a:r>
            <a:r>
              <a:rPr lang="en" sz="1600">
                <a:solidFill>
                  <a:schemeClr val="dk1"/>
                </a:solidFill>
              </a:rPr>
              <a:t> Collaborating with Team Members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333769"/>
            <a:ext cx="8520600" cy="4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Portfolio</a:t>
            </a:r>
            <a:r>
              <a:rPr b="1" lang="en" sz="3000"/>
              <a:t> Sections</a:t>
            </a:r>
            <a:endParaRPr b="1" sz="3000"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60350" y="864350"/>
            <a:ext cx="8631900" cy="41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When submitting your portfolio, you must include the following </a:t>
            </a:r>
            <a:r>
              <a:rPr b="1" lang="en">
                <a:solidFill>
                  <a:schemeClr val="dk1"/>
                </a:solidFill>
              </a:rPr>
              <a:t>four complete sections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">
                <a:solidFill>
                  <a:schemeClr val="dk1"/>
                </a:solidFill>
              </a:rPr>
              <a:t>Portfolio Submission Form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">
                <a:solidFill>
                  <a:schemeClr val="dk1"/>
                </a:solidFill>
              </a:rPr>
              <a:t>About Me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">
                <a:solidFill>
                  <a:schemeClr val="dk1"/>
                </a:solidFill>
              </a:rPr>
              <a:t>Media Releases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b="1" lang="en">
                <a:solidFill>
                  <a:schemeClr val="dk1"/>
                </a:solidFill>
              </a:rPr>
              <a:t>Artifacts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If you are submitting portfolios for </a:t>
            </a:r>
            <a:r>
              <a:rPr b="1" lang="en">
                <a:solidFill>
                  <a:schemeClr val="dk1"/>
                </a:solidFill>
              </a:rPr>
              <a:t>more than one microcredential</a:t>
            </a:r>
            <a:r>
              <a:rPr lang="en">
                <a:solidFill>
                  <a:schemeClr val="dk1"/>
                </a:solidFill>
              </a:rPr>
              <a:t>, you must provide </a:t>
            </a:r>
            <a:r>
              <a:rPr b="1" lang="en">
                <a:solidFill>
                  <a:schemeClr val="dk1"/>
                </a:solidFill>
              </a:rPr>
              <a:t>all four sections</a:t>
            </a:r>
            <a:r>
              <a:rPr lang="en">
                <a:solidFill>
                  <a:schemeClr val="dk1"/>
                </a:solidFill>
              </a:rPr>
              <a:t> listed above </a:t>
            </a:r>
            <a:r>
              <a:rPr b="1" lang="en">
                <a:solidFill>
                  <a:schemeClr val="dk1"/>
                </a:solidFill>
              </a:rPr>
              <a:t>for each microcredential</a:t>
            </a:r>
            <a:r>
              <a:rPr lang="en">
                <a:solidFill>
                  <a:schemeClr val="dk1"/>
                </a:solidFill>
              </a:rPr>
              <a:t>. This is necessary because each microcredential will be reviewed by a different set of reviewers</a:t>
            </a:r>
            <a:r>
              <a:rPr lang="en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333769"/>
            <a:ext cx="8520600" cy="4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Section 1: Portfolio </a:t>
            </a:r>
            <a:r>
              <a:rPr b="1" lang="en" sz="3000"/>
              <a:t>Submission</a:t>
            </a:r>
            <a:r>
              <a:rPr b="1" lang="en" sz="3000"/>
              <a:t> Form	</a:t>
            </a:r>
            <a:endParaRPr b="1" sz="3000"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1211506"/>
            <a:ext cx="8520600" cy="25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4" name="Google Shape;94;p19"/>
          <p:cNvSpPr txBox="1"/>
          <p:nvPr/>
        </p:nvSpPr>
        <p:spPr>
          <a:xfrm>
            <a:off x="440650" y="1211500"/>
            <a:ext cx="7860300" cy="38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The </a:t>
            </a:r>
            <a:r>
              <a:rPr lang="en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Portfolio Submission Form</a:t>
            </a:r>
            <a:r>
              <a:rPr lang="en" sz="1800">
                <a:solidFill>
                  <a:schemeClr val="dk1"/>
                </a:solidFill>
              </a:rPr>
              <a:t> </a:t>
            </a:r>
            <a:r>
              <a:rPr lang="en" sz="1800">
                <a:solidFill>
                  <a:schemeClr val="dk1"/>
                </a:solidFill>
              </a:rPr>
              <a:t>serves as a table of contents for your portfolio submission.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It outlines which </a:t>
            </a:r>
            <a:r>
              <a:rPr lang="en" sz="1800">
                <a:solidFill>
                  <a:schemeClr val="dk1"/>
                </a:solidFill>
              </a:rPr>
              <a:t>competence</a:t>
            </a:r>
            <a:r>
              <a:rPr lang="en" sz="1800">
                <a:solidFill>
                  <a:schemeClr val="dk1"/>
                </a:solidFill>
              </a:rPr>
              <a:t> a </a:t>
            </a:r>
            <a:r>
              <a:rPr lang="en" sz="1800">
                <a:solidFill>
                  <a:schemeClr val="dk1"/>
                </a:solidFill>
              </a:rPr>
              <a:t>particular</a:t>
            </a:r>
            <a:r>
              <a:rPr lang="en" sz="1800">
                <a:solidFill>
                  <a:schemeClr val="dk1"/>
                </a:solidFill>
              </a:rPr>
              <a:t> artifact addresses and includes two required reflection questions.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You and your mentor must sign the form before submitting it to the PAR</a:t>
            </a:r>
            <a:r>
              <a:rPr baseline="30000" lang="en" sz="1800">
                <a:solidFill>
                  <a:schemeClr val="dk1"/>
                </a:solidFill>
              </a:rPr>
              <a:t>2</a:t>
            </a:r>
            <a:r>
              <a:rPr lang="en" sz="1800">
                <a:solidFill>
                  <a:schemeClr val="dk1"/>
                </a:solidFill>
              </a:rPr>
              <a:t>A Center.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This confirms that you have followed ethical guidelines and policies, and that you have received appropriate mentorship.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You’ll learn more about this in </a:t>
            </a:r>
            <a:r>
              <a:rPr b="1" lang="en" sz="1800" u="sng">
                <a:solidFill>
                  <a:schemeClr val="dk1"/>
                </a:solidFill>
              </a:rPr>
              <a:t>Learning Activity 4: Portfolio Submission and Review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Section 2: About Me</a:t>
            </a:r>
            <a:endParaRPr b="1" sz="3000"/>
          </a:p>
        </p:txBody>
      </p:sp>
      <p:sp>
        <p:nvSpPr>
          <p:cNvPr id="100" name="Google Shape;100;p20"/>
          <p:cNvSpPr txBox="1"/>
          <p:nvPr>
            <p:ph idx="1" type="body"/>
          </p:nvPr>
        </p:nvSpPr>
        <p:spPr>
          <a:xfrm>
            <a:off x="428300" y="865350"/>
            <a:ext cx="8229600" cy="3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1"/>
                </a:solidFill>
              </a:rPr>
              <a:t>The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About Me</a:t>
            </a:r>
            <a:r>
              <a:rPr lang="en">
                <a:solidFill>
                  <a:schemeClr val="dk1"/>
                </a:solidFill>
              </a:rPr>
              <a:t> form</a:t>
            </a:r>
            <a:r>
              <a:rPr lang="en" sz="1800">
                <a:solidFill>
                  <a:schemeClr val="dk1"/>
                </a:solidFill>
              </a:rPr>
              <a:t> contains 4 sub-sections: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Who I Am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My Training Background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2 </a:t>
            </a:r>
            <a:r>
              <a:rPr lang="en" sz="1800">
                <a:solidFill>
                  <a:schemeClr val="dk1"/>
                </a:solidFill>
              </a:rPr>
              <a:t>Letters of Recommendation (may be reused)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Who I Serve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</a:pPr>
            <a:r>
              <a:rPr lang="en" sz="1800">
                <a:solidFill>
                  <a:schemeClr val="dk1"/>
                </a:solidFill>
              </a:rPr>
              <a:t>This part of the submission is not scored, but it provides reviewers with background information that will help them better understand your artifacts.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</a:pPr>
            <a:r>
              <a:rPr lang="en" sz="1800">
                <a:solidFill>
                  <a:schemeClr val="dk1"/>
                </a:solidFill>
              </a:rPr>
              <a:t>It gives you a chance to talk about yourself and the work you do and sets the tone for your submission.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About Me (cont.) </a:t>
            </a:r>
            <a:endParaRPr b="1" sz="3000"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428300" y="865350"/>
            <a:ext cx="8229600" cy="3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 sz="1800">
                <a:solidFill>
                  <a:schemeClr val="dk1"/>
                </a:solidFill>
              </a:rPr>
              <a:t>Completing the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About Me</a:t>
            </a:r>
            <a:r>
              <a:rPr lang="en" sz="1800">
                <a:solidFill>
                  <a:schemeClr val="dk1"/>
                </a:solidFill>
              </a:rPr>
              <a:t> section involves: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Responding to a series of </a:t>
            </a:r>
            <a:r>
              <a:rPr lang="en" sz="1800">
                <a:solidFill>
                  <a:schemeClr val="dk1"/>
                </a:solidFill>
              </a:rPr>
              <a:t>questions</a:t>
            </a:r>
            <a:r>
              <a:rPr lang="en" sz="1800">
                <a:solidFill>
                  <a:schemeClr val="dk1"/>
                </a:solidFill>
              </a:rPr>
              <a:t> about yourself such as your primary language and training you</a:t>
            </a:r>
            <a:r>
              <a:rPr lang="en">
                <a:solidFill>
                  <a:schemeClr val="dk1"/>
                </a:solidFill>
              </a:rPr>
              <a:t>’ve completed. </a:t>
            </a:r>
            <a:endParaRPr b="1" sz="1800"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Uploading documents and photos: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Resume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Proof-of-training documents (e.g., transcripts, certificates)</a:t>
            </a:r>
            <a:endParaRPr sz="1800">
              <a:solidFill>
                <a:schemeClr val="dk1"/>
              </a:solidFill>
            </a:endParaRPr>
          </a:p>
          <a:p>
            <a:pPr indent="-3429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This refers to intervener training, but also related types of training such as braille transcribing or sign language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2 Letters of </a:t>
            </a:r>
            <a:r>
              <a:rPr lang="en" sz="1800">
                <a:solidFill>
                  <a:schemeClr val="dk1"/>
                </a:solidFill>
              </a:rPr>
              <a:t>Recommendation (may be reused in each microcredential portfolio)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 photo of each of your students or clients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About Me (cont.)</a:t>
            </a:r>
            <a:r>
              <a:rPr b="1" lang="en"/>
              <a:t>  </a:t>
            </a:r>
            <a:endParaRPr b="1"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428300" y="865350"/>
            <a:ext cx="8229600" cy="3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While optional, including a short video of yourself can be a great addition.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It only needs to be a few minutes long and offers a nice way to personally introduce yourself to the reviewers.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grpSp>
        <p:nvGrpSpPr>
          <p:cNvPr id="113" name="Google Shape;113;p22"/>
          <p:cNvGrpSpPr/>
          <p:nvPr/>
        </p:nvGrpSpPr>
        <p:grpSpPr>
          <a:xfrm>
            <a:off x="3344296" y="2321631"/>
            <a:ext cx="2515077" cy="2104039"/>
            <a:chOff x="2721275" y="2423200"/>
            <a:chExt cx="2931325" cy="2591500"/>
          </a:xfrm>
        </p:grpSpPr>
        <p:sp>
          <p:nvSpPr>
            <p:cNvPr id="114" name="Google Shape;114;p22"/>
            <p:cNvSpPr/>
            <p:nvPr/>
          </p:nvSpPr>
          <p:spPr>
            <a:xfrm>
              <a:off x="3491400" y="3489800"/>
              <a:ext cx="2161200" cy="152490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2"/>
            <p:cNvSpPr/>
            <p:nvPr/>
          </p:nvSpPr>
          <p:spPr>
            <a:xfrm>
              <a:off x="2721275" y="3953000"/>
              <a:ext cx="693900" cy="598500"/>
            </a:xfrm>
            <a:prstGeom prst="roundRect">
              <a:avLst>
                <a:gd fmla="val 16667" name="adj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2"/>
            <p:cNvSpPr/>
            <p:nvPr/>
          </p:nvSpPr>
          <p:spPr>
            <a:xfrm>
              <a:off x="3583350" y="2423200"/>
              <a:ext cx="1021500" cy="10215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2"/>
            <p:cNvSpPr/>
            <p:nvPr/>
          </p:nvSpPr>
          <p:spPr>
            <a:xfrm>
              <a:off x="4604850" y="2423200"/>
              <a:ext cx="1021500" cy="10215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