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4CCE24-A6F1-4AA0-A9FD-4FFBB9B0EC90}">
  <a:tblStyle styleId="{B04CCE24-A6F1-4AA0-A9FD-4FFBB9B0EC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12DBDE3-C0F6-41B3-A1DB-DAABE684A96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a28914969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32a289149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a2891496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32a2891496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a2891496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2a2891496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a2891496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2a2891496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a2891496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32a2891496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3cbd7eaa3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43cbd7eaa3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a28914969_0_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2a2891496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585f123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585f123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585f1237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5585f1237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585f1237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5585f1237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585f1237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585f1237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2a28914969_0_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32a2891496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585f1237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585f1237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585f1237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585f1237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585f1237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585f1237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585f1237d_0_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5585f1237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585f1237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585f1237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585f1237d_0_42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35585f1237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2a28914969_0_7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32a2891496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a28914969_0_156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32a28914969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2a28914969_0_1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32a2891496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a28914969_0_1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32a2891496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a28914969_0_2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32a2891496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a28914969_0_3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32a2891496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a28914969_0_3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32a2891496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a2891496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2a2891496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a28914969_0_4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2a2891496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8890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8890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8890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8890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8890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8890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8890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8890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8890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hyperlink" Target="https://docs.google.com/document/u/0/d/1DQPC_DQVtCudv6rwWnh2mggTszNxlK2_/edit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ocs.google.com/document/d/1zgHndrfOUE0yn0wNzAbEG83kJkhqS3wu/edit#heading=h.tlhhu6e9b8r3" TargetMode="External"/><Relationship Id="rId4" Type="http://schemas.openxmlformats.org/officeDocument/2006/relationships/hyperlink" Target="https://docs.google.com/document/u/0/d/1DQPC_DQVtCudv6rwWnh2mggTszNxlK2_/edi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ocs.google.com/document/d/1zgHndrfOUE0yn0wNzAbEG83kJkhqS3wu/edit#heading=h.tlhhu6e9b8r3" TargetMode="External"/><Relationship Id="rId4" Type="http://schemas.openxmlformats.org/officeDocument/2006/relationships/hyperlink" Target="https://docs.google.com/document/u/0/d/1DQPC_DQVtCudv6rwWnh2mggTszNxlK2_/edit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cs.google.com/document/d/1z8ET4yZA1ZqPfXq2Y6GuagNrl5yEFVRX/edit" TargetMode="External"/><Relationship Id="rId4" Type="http://schemas.openxmlformats.org/officeDocument/2006/relationships/hyperlink" Target="https://docs.google.com/document/d/1Nl3hjx4_i8zl1GR_OGqdGaBFhiqxWKsc/edit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ocs.google.com/document/u/0/d/19BQLIzmZaHHQTzMlE-ImAQCWcGRb_uDNH0q-di_gACU/edit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vidb.exceptionalchildren.org/standards/initial-specialty-set-deafblindnes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974328"/>
            <a:ext cx="85206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000"/>
              <a:t>An Introduction to </a:t>
            </a:r>
            <a:r>
              <a:rPr b="1" lang="en" sz="3000"/>
              <a:t>Intervener Microcredentials and National Intervener Certification E-Portfolio</a:t>
            </a:r>
            <a:endParaRPr b="1" sz="3000"/>
          </a:p>
        </p:txBody>
      </p:sp>
      <p:pic>
        <p:nvPicPr>
          <p:cNvPr descr="The NICE logo"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2288" y="1856005"/>
            <a:ext cx="2059406" cy="133078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0" y="3505550"/>
            <a:ext cx="89397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T</a:t>
            </a:r>
            <a:r>
              <a:rPr lang="en" sz="1800">
                <a:solidFill>
                  <a:schemeClr val="dk1"/>
                </a:solidFill>
              </a:rPr>
              <a:t>he Paraprofessional Research &amp; Resource (PAR</a:t>
            </a:r>
            <a:r>
              <a:rPr baseline="30000" lang="en" sz="1800">
                <a:solidFill>
                  <a:schemeClr val="dk1"/>
                </a:solidFill>
              </a:rPr>
              <a:t>2</a:t>
            </a:r>
            <a:r>
              <a:rPr lang="en" sz="1800">
                <a:solidFill>
                  <a:schemeClr val="dk1"/>
                </a:solidFill>
              </a:rPr>
              <a:t>A) Center and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University of Colorado Denver 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Par2a Center"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9100" y="4338650"/>
            <a:ext cx="1260275" cy="71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Denver School of Education and Human Development" id="64" name="Google Shape;64;p14" title="sehd.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5900" y="4485779"/>
            <a:ext cx="3781201" cy="4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Intervener Microcredentialing</a:t>
            </a:r>
            <a:endParaRPr b="1" sz="3000"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244950" y="913363"/>
            <a:ext cx="8654100" cy="41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Each </a:t>
            </a:r>
            <a:r>
              <a:rPr b="1" lang="en">
                <a:solidFill>
                  <a:schemeClr val="dk1"/>
                </a:solidFill>
              </a:rPr>
              <a:t>microcredential</a:t>
            </a:r>
            <a:r>
              <a:rPr b="1" lang="en">
                <a:solidFill>
                  <a:schemeClr val="dk1"/>
                </a:solidFill>
              </a:rPr>
              <a:t> is a portfolio on its own! </a:t>
            </a:r>
            <a:endParaRPr b="1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The </a:t>
            </a:r>
            <a:r>
              <a:rPr lang="en" sz="1800">
                <a:solidFill>
                  <a:schemeClr val="dk1"/>
                </a:solidFill>
              </a:rPr>
              <a:t>microcredential</a:t>
            </a:r>
            <a:r>
              <a:rPr lang="en" sz="1800">
                <a:solidFill>
                  <a:schemeClr val="dk1"/>
                </a:solidFill>
              </a:rPr>
              <a:t> portfolio is a curated collection of artifacts </a:t>
            </a:r>
            <a:r>
              <a:rPr lang="en" sz="1800">
                <a:solidFill>
                  <a:schemeClr val="dk1"/>
                </a:solidFill>
              </a:rPr>
              <a:t>representing</a:t>
            </a:r>
            <a:r>
              <a:rPr lang="en" sz="1800">
                <a:solidFill>
                  <a:schemeClr val="dk1"/>
                </a:solidFill>
              </a:rPr>
              <a:t> their best work, showcasing their knowledge, skills, achievements, and experience aligned with each CEC Intervener Standard.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PAR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A Center oversees the NICE Review Board and coordinates the review process.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The PAR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A Center relies on experts in deafblindn</a:t>
            </a:r>
            <a:r>
              <a:rPr lang="en">
                <a:solidFill>
                  <a:schemeClr val="dk1"/>
                </a:solidFill>
              </a:rPr>
              <a:t>ess to evaluate artifacts/portfolios.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All microcredential completion and certification decisions are made by the PAR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A Center based on an objective review process, and these determinations are final and not subject to appeal.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NICE Certification </a:t>
            </a:r>
            <a:endParaRPr b="1" sz="3000"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448875" y="1125338"/>
            <a:ext cx="8520600" cy="3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●"/>
            </a:pPr>
            <a:r>
              <a:rPr lang="en">
                <a:solidFill>
                  <a:schemeClr val="dk1"/>
                </a:solidFill>
              </a:rPr>
              <a:t>Successful completion of </a:t>
            </a:r>
            <a:r>
              <a:rPr b="1" lang="en">
                <a:solidFill>
                  <a:schemeClr val="dk1"/>
                </a:solidFill>
              </a:rPr>
              <a:t>all seven microcredentials</a:t>
            </a:r>
            <a:r>
              <a:rPr lang="en">
                <a:solidFill>
                  <a:schemeClr val="dk1"/>
                </a:solidFill>
              </a:rPr>
              <a:t> leads to </a:t>
            </a:r>
            <a:r>
              <a:rPr b="1" lang="en" u="sng">
                <a:solidFill>
                  <a:schemeClr val="dk1"/>
                </a:solidFill>
              </a:rPr>
              <a:t>full</a:t>
            </a:r>
            <a:r>
              <a:rPr lang="en" u="sng">
                <a:solidFill>
                  <a:schemeClr val="dk1"/>
                </a:solidFill>
              </a:rPr>
              <a:t> NICE certification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verifying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that an intervener has acquired the foundational knowledge and skills necessary to support individuals who are deaf-blind in specific domains.</a:t>
            </a:r>
            <a:endParaRPr u="sng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Microcredentials are are valid for 5 years.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Certificate.svg.png" id="129" name="Google Shape;12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0825" y="2699812"/>
            <a:ext cx="2757487" cy="1838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Eligibility</a:t>
            </a:r>
            <a:endParaRPr b="1" sz="3000"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400775" y="1104769"/>
            <a:ext cx="8520600" cy="3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Individuals eligible to apply for Intervener Microcredentials and </a:t>
            </a:r>
            <a:r>
              <a:rPr lang="en">
                <a:solidFill>
                  <a:schemeClr val="dk1"/>
                </a:solidFill>
              </a:rPr>
              <a:t>NICE </a:t>
            </a:r>
            <a:r>
              <a:rPr lang="en">
                <a:solidFill>
                  <a:schemeClr val="dk1"/>
                </a:solidFill>
              </a:rPr>
              <a:t>Full Certification include: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Practicing interveners and individuals who have completed </a:t>
            </a:r>
            <a:r>
              <a:rPr lang="en">
                <a:solidFill>
                  <a:schemeClr val="dk1"/>
                </a:solidFill>
              </a:rPr>
              <a:t>intervener training. F</a:t>
            </a:r>
            <a:r>
              <a:rPr lang="en">
                <a:solidFill>
                  <a:schemeClr val="dk1"/>
                </a:solidFill>
              </a:rPr>
              <a:t>ormal training through a state deaf-blind project or university program is strongly encouraged, as applicants without formal training are unlikely to meet the portfolio requirements successfully.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Those who are currently serving, or have access to, a student or client with deaf-blindness, as the creation of required artifacts must involve documentation from direct work with a deaf-blind individual.</a:t>
            </a:r>
            <a:br>
              <a:rPr lang="en"/>
            </a:b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32759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Overview of the Intervener Microcredential and Certification Steps</a:t>
            </a:r>
            <a:endParaRPr b="1" sz="3000"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11700" y="1304875"/>
            <a:ext cx="8520600" cy="36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A simplified overview of the process is: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Review training materials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Meet with your mentor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Determine what microcredential you will be attempting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Register for the microcredential (s)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Download the NICE Microcredential Templates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Build your artifacts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Submit your artifacts for review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Review Process </a:t>
            </a:r>
            <a:endParaRPr b="1" sz="3000"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PAR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A Center oversees the NICE Review Board and coordinates the review process.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The PAR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A Center relies on experts in deafblindn</a:t>
            </a:r>
            <a:r>
              <a:rPr lang="en">
                <a:solidFill>
                  <a:schemeClr val="dk1"/>
                </a:solidFill>
              </a:rPr>
              <a:t>ess to evaluate artifacts/portfolios.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All microcredential completion and certification decisions are made by the PAR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A Center based on an objective review process, and these determinations are final and not subject to appeal.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457200" y="916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Mentors </a:t>
            </a:r>
            <a:endParaRPr b="1" sz="3000"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428300" y="751050"/>
            <a:ext cx="8229600" cy="3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 crucial aspect of the NICE process is that each applicant must have a mentor who offers guidance and feedback throughout the development of their portfolio.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Ideally, this mentor is someone from the intervener’s home state with expertise in both deaf-blindness and the intervener’s role.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Research consistently highlights the significance of mentoring as a key factor in successful portfolio development.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Wiki-Mentor-Icon.svg.png" id="154" name="Google Shape;15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5563" y="3473956"/>
            <a:ext cx="1308805" cy="1308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311700" y="412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900">
                <a:solidFill>
                  <a:schemeClr val="dk1"/>
                </a:solidFill>
              </a:rPr>
              <a:t>Working with a Mentor 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descr="Wiki-Mentor-Icon.svg.png" id="160" name="Google Shape;16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3575" y="2415404"/>
            <a:ext cx="2081343" cy="2081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457200" y="261598"/>
            <a:ext cx="82296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Working With a Mentor </a:t>
            </a:r>
            <a:endParaRPr b="1" sz="3000"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192725" y="926100"/>
            <a:ext cx="8367000" cy="4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Submitting your portfolio for a microcredential is a significant undertaking—but you won’t be doing it alone.</a:t>
            </a:r>
            <a:br>
              <a:rPr b="1"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 Your mentor will be there to guide and support you throughout the process. Here are a few ways they can help: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Engage in thoughtful conversation and offer encouragement as you review the NICE materials and CEC standards.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Help you clarify your goals and develop a realistic timeline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Provide ongoing feedback on the strengths and areas for improvement in your artifacts as you create them.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Review and offer suggestions for your “About Me” section.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Working With a Mentor (cont.)</a:t>
            </a:r>
            <a:endParaRPr b="1" sz="3000"/>
          </a:p>
        </p:txBody>
      </p:sp>
      <p:pic>
        <p:nvPicPr>
          <p:cNvPr descr="person helping another person up"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500" y="2894675"/>
            <a:ext cx="2248825" cy="224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457200" y="8086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Establish clear methods of communication with your mentor—such as phone calls, Skype, Google Hangouts, or in-person meetings.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At a minimum, mentors are required to meet with candidates at least three times, totaling a minimum of six hours of mentoring.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The next few slides outline the roles and responsibilities of both candidates and mentors to help you build a strong and effective working relationship. Review the handout 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Candidate-Mentor Relationship </a:t>
            </a:r>
            <a:r>
              <a:rPr lang="en">
                <a:solidFill>
                  <a:schemeClr val="dk1"/>
                </a:solidFill>
              </a:rPr>
              <a:t>for further detail.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More about mentorship in </a:t>
            </a:r>
            <a:r>
              <a:rPr b="1" lang="en">
                <a:solidFill>
                  <a:srgbClr val="0097A7"/>
                </a:solidFill>
              </a:rPr>
              <a:t>Learning Activity 6: Effective Mentorship.</a:t>
            </a:r>
            <a:r>
              <a:rPr lang="en">
                <a:solidFill>
                  <a:srgbClr val="0097A7"/>
                </a:solidFill>
              </a:rPr>
              <a:t> </a:t>
            </a:r>
            <a:endParaRPr>
              <a:solidFill>
                <a:srgbClr val="0097A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Google Shape;178;p32"/>
          <p:cNvGraphicFramePr/>
          <p:nvPr/>
        </p:nvGraphicFramePr>
        <p:xfrm>
          <a:off x="182325" y="21457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{B04CCE24-A6F1-4AA0-A9FD-4FFBB9B0EC90}</a:tableStyleId>
              </a:tblPr>
              <a:tblGrid>
                <a:gridCol w="2732175"/>
                <a:gridCol w="3560000"/>
                <a:gridCol w="2341000"/>
              </a:tblGrid>
              <a:tr h="6207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/>
                        <a:t>MENTORS</a:t>
                      </a:r>
                      <a:endParaRPr b="1" sz="26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02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Qualifications/Role</a:t>
                      </a:r>
                      <a:endParaRPr b="1"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880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Has training in deaf-blindness and is familiar with the intervener model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Supports the candidate in understanding the CEC competencies and how they apply to the microcredentialing process.</a:t>
                      </a:r>
                      <a:endParaRPr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Review and discuss the </a:t>
                      </a:r>
                      <a:r>
                        <a:rPr i="1" lang="en" sz="1800">
                          <a:solidFill>
                            <a:schemeClr val="dk1"/>
                          </a:solidFill>
                        </a:rPr>
                        <a:t>Intervener Microcredential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Policy and Procedures</a:t>
                      </a:r>
                      <a:r>
                        <a:rPr lang="en" sz="180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and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Candidate-Mentor Relationship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with the candidate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Assist in creating an e-portfolio development plan and timeline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Hold regular meetings to monitor progress, offer feedback and encouragement</a:t>
                      </a:r>
                      <a:endParaRPr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Adapt mentoring style to match the strengths and needs of the candidate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Build a connection with the candidate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Help the candidate “tell their story” their way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Introduction (cont.)</a:t>
            </a:r>
            <a:endParaRPr b="1" sz="3000"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017656"/>
            <a:ext cx="8520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Interveners provide a key service, typically, in educational settings for students who are deaf-blind.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</p:txBody>
      </p:sp>
      <p:pic>
        <p:nvPicPr>
          <p:cNvPr descr="A young student sits in a wagon being pushed by a woman from behind Together they reach up feeling the wall where a large number 10 is placed on the wall. "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925" y="1937981"/>
            <a:ext cx="2651050" cy="2697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oung student and his intervener looking through a binder with different objects. " id="72" name="Google Shape;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6775" y="1937969"/>
            <a:ext cx="2778911" cy="26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Google Shape;183;p33"/>
          <p:cNvGraphicFramePr/>
          <p:nvPr/>
        </p:nvGraphicFramePr>
        <p:xfrm>
          <a:off x="266475" y="20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{212DBDE3-C0F6-41B3-A1DB-DAABE684A96B}</a:tableStyleId>
              </a:tblPr>
              <a:tblGrid>
                <a:gridCol w="2829475"/>
                <a:gridCol w="3237825"/>
                <a:gridCol w="2369000"/>
              </a:tblGrid>
              <a:tr h="5448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solidFill>
                            <a:schemeClr val="dk1"/>
                          </a:solidFill>
                        </a:rPr>
                        <a:t>MENTORS (contd.)</a:t>
                      </a:r>
                      <a:endParaRPr b="1" sz="2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6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Qualifications/Role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6100">
                <a:tc>
                  <a:txBody>
                    <a:bodyPr/>
                    <a:lstStyle/>
                    <a:p>
                      <a:pPr indent="-2286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Encourages the candidate to engage in reflective self-assessment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Models reflection by sharing relevant personal experiences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Communicates in ways that align with the candidate’s needs and preferences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Notifies the candidate and relevant partners promptly if unable to provide agreed-upon mentoring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Submits the Review Recommendation Form when the candidate is ready</a:t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Respects the candidate’s confidentiality, including their portfolio content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Provides encouragement and professional support throughout the process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Google Shape;188;p34"/>
          <p:cNvGraphicFramePr/>
          <p:nvPr/>
        </p:nvGraphicFramePr>
        <p:xfrm>
          <a:off x="405150" y="20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{212DBDE3-C0F6-41B3-A1DB-DAABE684A96B}</a:tableStyleId>
              </a:tblPr>
              <a:tblGrid>
                <a:gridCol w="2679500"/>
                <a:gridCol w="3551625"/>
                <a:gridCol w="2371950"/>
              </a:tblGrid>
              <a:tr h="2284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CANDIDATE </a:t>
                      </a:r>
                      <a:endParaRPr b="1" sz="3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32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Qualifications/Role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1775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Has received intervener training and is serving a student who is deaf-blind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Review and discuss the </a:t>
                      </a:r>
                      <a:r>
                        <a:rPr i="1" lang="en" sz="1800">
                          <a:solidFill>
                            <a:schemeClr val="dk1"/>
                          </a:solidFill>
                        </a:rPr>
                        <a:t>Intervener Microcredential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Policy and Procedures</a:t>
                      </a:r>
                      <a:r>
                        <a:rPr lang="en" sz="180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and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Candidate-Mentor Relationship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with the mentor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Create and share portfolio artifacts with your mentor and incorporate your mentor’s feedback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Use the explanation prompt questions to guide conversations about artifacts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Is willing to be coached and open to constructive criticism as well as praise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Professional and respectful of the mentor’s time and expertise</a:t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35"/>
          <p:cNvGraphicFramePr/>
          <p:nvPr/>
        </p:nvGraphicFramePr>
        <p:xfrm>
          <a:off x="405150" y="9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{212DBDE3-C0F6-41B3-A1DB-DAABE684A96B}</a:tableStyleId>
              </a:tblPr>
              <a:tblGrid>
                <a:gridCol w="1793850"/>
                <a:gridCol w="4560675"/>
                <a:gridCol w="2248550"/>
              </a:tblGrid>
              <a:tr h="2284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/>
                        <a:t>CANDIDATE (cont.)</a:t>
                      </a:r>
                      <a:endParaRPr b="1" sz="31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80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Role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1775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Engages in conversations with the mentor about all aspects of e-portfolio development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Take responsibility for the process and engage in reflective self-assessment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Keep appointments and communicate any concerns or timeline/submission challenges with your mentor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Maintain the confidentiality of your student or client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Is willing to be coached and open to constructive criticism as well as praise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Professional and respectful of the mentor’s time and expertise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Getting Started with Your Mentor</a:t>
            </a:r>
            <a:endParaRPr b="1" sz="3000"/>
          </a:p>
        </p:txBody>
      </p:sp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428300" y="8653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Now that you have a basic understanding of the roles and responsibilities of both the mentor and candidate, it's time to complete two important forms: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Candidate Information Form 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Mentor Information Form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These forms are designed to support clear communication and help build a strong, collaborative relationship between you and your mentor.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Verification of Mentorship</a:t>
            </a:r>
            <a:endParaRPr b="1" sz="3020"/>
          </a:p>
        </p:txBody>
      </p:sp>
      <p:sp>
        <p:nvSpPr>
          <p:cNvPr id="205" name="Google Shape;205;p37"/>
          <p:cNvSpPr txBox="1"/>
          <p:nvPr>
            <p:ph idx="1" type="body"/>
          </p:nvPr>
        </p:nvSpPr>
        <p:spPr>
          <a:xfrm>
            <a:off x="311700" y="1152475"/>
            <a:ext cx="8475900" cy="17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</a:rPr>
              <a:t>Before submitting the portfolio, candidates must complete the </a:t>
            </a:r>
            <a:r>
              <a:rPr lang="en" sz="7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Review Recommendation Form</a:t>
            </a:r>
            <a:r>
              <a:rPr lang="en" sz="7200">
                <a:solidFill>
                  <a:schemeClr val="dk1"/>
                </a:solidFill>
              </a:rPr>
              <a:t>, t to certify that they received mentorship.</a:t>
            </a:r>
            <a:br>
              <a:rPr lang="en" sz="7200">
                <a:solidFill>
                  <a:schemeClr val="dk1"/>
                </a:solidFill>
              </a:rPr>
            </a:br>
            <a:r>
              <a:rPr lang="en" sz="7200">
                <a:solidFill>
                  <a:schemeClr val="dk1"/>
                </a:solidFill>
              </a:rPr>
              <a:t> </a:t>
            </a:r>
            <a:endParaRPr sz="7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</a:rPr>
              <a:t>This form also requires the mentor to confirm that they supported the candidate’s portfolio development in accordance with the ethical guidelines of their role.</a:t>
            </a:r>
            <a:endParaRPr sz="7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</a:rPr>
              <a:t>You’ll learn more about this in </a:t>
            </a:r>
            <a:r>
              <a:rPr b="1" lang="en" sz="7200">
                <a:solidFill>
                  <a:srgbClr val="0097A7"/>
                </a:solidFill>
              </a:rPr>
              <a:t>Learning Activity 4: Portfolio Submission and Review.</a:t>
            </a:r>
            <a:endParaRPr b="1" sz="7200">
              <a:solidFill>
                <a:srgbClr val="0097A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>
            <p:ph idx="1" type="body"/>
          </p:nvPr>
        </p:nvSpPr>
        <p:spPr>
          <a:xfrm>
            <a:off x="457225" y="1186697"/>
            <a:ext cx="8229600" cy="29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 mo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 information on Intervener Microcredentials and NICE certification, contact Dr. Ritu Chopra at the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PAR</a:t>
            </a:r>
            <a:r>
              <a:rPr baseline="30000" lang="en" sz="18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A Cente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Ritu.Chopra@ucdenver.edu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https://paracenter.org/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Adapted from NICE Training Materials, 2017–2024. U.S. Department of Education Grant #H326T180026	  	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ICE logo with name.png" id="211" name="Google Shape;21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9426" y="153413"/>
            <a:ext cx="5085131" cy="1033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2a Center Logo" id="212" name="Google Shape;21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050" y="3892450"/>
            <a:ext cx="1260275" cy="71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Denver School of Education and Human Development Logo" id="213" name="Google Shape;213;p38" title="sehd.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1850" y="4039579"/>
            <a:ext cx="3781201" cy="4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What’s Next?</a:t>
            </a:r>
            <a:endParaRPr b="1" sz="3000"/>
          </a:p>
        </p:txBody>
      </p:sp>
      <p:sp>
        <p:nvSpPr>
          <p:cNvPr id="219" name="Google Shape;219;p39"/>
          <p:cNvSpPr txBox="1"/>
          <p:nvPr>
            <p:ph idx="1" type="body"/>
          </p:nvPr>
        </p:nvSpPr>
        <p:spPr>
          <a:xfrm>
            <a:off x="636175" y="1017656"/>
            <a:ext cx="80157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As you progress through the remaining learning </a:t>
            </a:r>
            <a:r>
              <a:rPr lang="en">
                <a:solidFill>
                  <a:srgbClr val="000000"/>
                </a:solidFill>
              </a:rPr>
              <a:t>activities,</a:t>
            </a:r>
            <a:r>
              <a:rPr lang="en">
                <a:solidFill>
                  <a:srgbClr val="000000"/>
                </a:solidFill>
              </a:rPr>
              <a:t>slide presentations and handouts in the training module, you will: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Explore the Council for Exceptional Children’s standards for measuring intervener competency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Learn how to create effective artifacts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Gain insight into the review process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Receive tips for successful mentoring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>
            <p:ph idx="1" type="body"/>
          </p:nvPr>
        </p:nvSpPr>
        <p:spPr>
          <a:xfrm>
            <a:off x="457225" y="1186697"/>
            <a:ext cx="8229600" cy="29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 mo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 information on Intervener Microcredentials and NICE certification, contact Dr. Ritu Chopra at the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PAR</a:t>
            </a:r>
            <a:r>
              <a:rPr baseline="30000" lang="en" sz="18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A Cente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Ritu.Chopra@ucdenver.edu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https://paracenter.org/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Adapted from NICE Training  Materials, 2017–2024. U.S. Department of Education Grant #H326T180026	  	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ICE logo with name.png" id="225" name="Google Shape;22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9426" y="153413"/>
            <a:ext cx="5085131" cy="103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3600" y="3864800"/>
            <a:ext cx="1260275" cy="7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0" title="sehd.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1950" y="4011929"/>
            <a:ext cx="3781201" cy="4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Introduction (cont.)</a:t>
            </a:r>
            <a:endParaRPr b="1" sz="3000"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017656"/>
            <a:ext cx="8520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Interveners </a:t>
            </a:r>
            <a:r>
              <a:rPr lang="en">
                <a:solidFill>
                  <a:schemeClr val="dk1"/>
                </a:solidFill>
              </a:rPr>
              <a:t>minimize the effects of multi-sensory deprivation</a:t>
            </a:r>
            <a:r>
              <a:rPr lang="en">
                <a:solidFill>
                  <a:srgbClr val="000000"/>
                </a:solidFill>
              </a:rPr>
              <a:t> and enable children to: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Become aware of what is occurring around them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Attach language and meaning to experience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Become empowered to have control over their lives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Sources: Henderson &amp; Killoran, 1995; NCDB, 2012a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/>
              <a:t>Introduction (cont.)</a:t>
            </a:r>
            <a:endParaRPr b="1" sz="3600"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592500" y="1017650"/>
            <a:ext cx="7959000" cy="3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Increasingly, interveners also work in home and community settings with individuals of all ages.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chemeClr val="dk1"/>
                </a:solidFill>
              </a:rPr>
              <a:t>Source: Wiley, et al., 2014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Young boy and woman are standing close together and their hands are leaning in towards each other."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5875" y="1850575"/>
            <a:ext cx="2232244" cy="2316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7001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Introduction (cont.)</a:t>
            </a:r>
            <a:endParaRPr b="1" sz="3000"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41500" y="763381"/>
            <a:ext cx="8221500" cy="3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Despite the </a:t>
            </a:r>
            <a:r>
              <a:rPr lang="en">
                <a:solidFill>
                  <a:srgbClr val="000000"/>
                </a:solidFill>
              </a:rPr>
              <a:t>important</a:t>
            </a:r>
            <a:r>
              <a:rPr lang="en">
                <a:solidFill>
                  <a:srgbClr val="000000"/>
                </a:solidFill>
              </a:rPr>
              <a:t> role of interveners and the significant efforts made by families and professionals over the past three decades, support for intervener services remains fragmented and unevenly distributed across the country.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Source: </a:t>
            </a:r>
            <a:r>
              <a:rPr lang="en" sz="1400">
                <a:solidFill>
                  <a:schemeClr val="dk1"/>
                </a:solidFill>
              </a:rPr>
              <a:t>NCDB, 2012a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8148" y="2265823"/>
            <a:ext cx="3007700" cy="2144625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30188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Value of Intervener Microcredentialing and Certification</a:t>
            </a:r>
            <a:endParaRPr b="1" sz="3000"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41475" y="1560325"/>
            <a:ext cx="8565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One effective way to increase the number of qualified interveners is by expanding the options for demonstrating competence through certification.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Offering more opportunities for intervener certification or credentialing will: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Raise awareness and encourage the use of interveners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Foster greater acceptance and recognition of the intervener practice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</a:t>
            </a:r>
            <a:r>
              <a:rPr lang="en">
                <a:solidFill>
                  <a:srgbClr val="000000"/>
                </a:solidFill>
              </a:rPr>
              <a:t>nsure consistent training and acquisition of standardized knowledge and skill sets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Professionalize the role, establishing it as a recognized occupation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Source: </a:t>
            </a:r>
            <a:r>
              <a:rPr lang="en">
                <a:solidFill>
                  <a:schemeClr val="dk1"/>
                </a:solidFill>
              </a:rPr>
              <a:t>NCDB, 2012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30188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Value of Intervener Microcredentialing and Certification Continued</a:t>
            </a:r>
            <a:endParaRPr b="1" sz="3000"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87900" y="1360556"/>
            <a:ext cx="8520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From a practical perspective, certification offers a means for: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Schools to identify interveners who have acquired a core set of essential knowledge and skills.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Interveners to demonstrate their proficiency in these knowledge and skills.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Interveners to enhance their abilities through self-reflection during the certification process.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Source: </a:t>
            </a:r>
            <a:r>
              <a:rPr lang="en">
                <a:solidFill>
                  <a:schemeClr val="dk1"/>
                </a:solidFill>
              </a:rPr>
              <a:t>NCDB, 2012a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70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Background: Intervener </a:t>
            </a:r>
            <a:r>
              <a:rPr b="1" lang="en" sz="3000"/>
              <a:t>Microcredentialing and Certification</a:t>
            </a:r>
            <a:endParaRPr b="1" sz="3000"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114775" y="1090850"/>
            <a:ext cx="8983200" cy="384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From 2016 to 2023, the National Center on Deaf-Blindness (NCDB) implemented National Intervener Certification </a:t>
            </a:r>
            <a:r>
              <a:rPr lang="en">
                <a:solidFill>
                  <a:schemeClr val="dk1"/>
                </a:solidFill>
              </a:rPr>
              <a:t>Eportfolio</a:t>
            </a:r>
            <a:r>
              <a:rPr lang="en">
                <a:solidFill>
                  <a:schemeClr val="dk1"/>
                </a:solidFill>
              </a:rPr>
              <a:t> (NICE) in collaboration with the Paraprofessional Research and Resource Center (the PAR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A Center) at the University of Colorado Denver, state deaf-blind projects, practicing interveners, and university experts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 June 2025 the new version of </a:t>
            </a:r>
            <a:r>
              <a:rPr lang="en">
                <a:solidFill>
                  <a:schemeClr val="dk1"/>
                </a:solidFill>
              </a:rPr>
              <a:t>intervener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microcredentials</a:t>
            </a:r>
            <a:r>
              <a:rPr lang="en">
                <a:solidFill>
                  <a:schemeClr val="dk1"/>
                </a:solidFill>
              </a:rPr>
              <a:t> leading to NICE certification is managed exclusively by the  PAR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A Center at the University of Colorado, Denver.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previous version of NICE has shifted from a single portfolio that covered all seven </a:t>
            </a:r>
            <a:r>
              <a:rPr lang="en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Council for Exceptional Intervener Standards</a:t>
            </a:r>
            <a:r>
              <a:rPr lang="en">
                <a:solidFill>
                  <a:schemeClr val="dk1"/>
                </a:solidFill>
              </a:rPr>
              <a:t> to seven separate microcredential portfolios, each aligned with an individual CEC standard.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12913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/>
              <a:t>Alignment of Microcredentials and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/>
              <a:t>CEC Intervener Standards   </a:t>
            </a:r>
            <a:endParaRPr b="1" sz="3000"/>
          </a:p>
        </p:txBody>
      </p:sp>
      <p:graphicFrame>
        <p:nvGraphicFramePr>
          <p:cNvPr id="116" name="Google Shape;116;p22"/>
          <p:cNvGraphicFramePr/>
          <p:nvPr/>
        </p:nvGraphicFramePr>
        <p:xfrm>
          <a:off x="661925" y="12134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{B04CCE24-A6F1-4AA0-A9FD-4FFBB9B0EC90}</a:tableStyleId>
              </a:tblPr>
              <a:tblGrid>
                <a:gridCol w="4035675"/>
                <a:gridCol w="3784475"/>
              </a:tblGrid>
              <a:tr h="307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CEC Intervener Standards </a:t>
                      </a:r>
                      <a:endParaRPr sz="13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/>
                        <a:t>Microcredential  Titles</a:t>
                      </a:r>
                      <a:endParaRPr sz="13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43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Standard 1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: Engaging in Professional Learning and Practice within Ethical Guidelines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Microcredential #1 – Intervener: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 Professional Learning/Ethical Practice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Standard 2: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 Understanding and Addressing Each Individual’s Developmental and Learning Needs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Microcredential #2 – Intervener: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 Support for Individual’s Developmental and Learning Needs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Standard 3: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 Demonstrating Subject Matter Content and Specialized Curricular Knowledge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Microcredential #3- Intervener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: Subject Matter Content and Curricular Knowledge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Standard 4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: Using Assessment to Understand the Learner and the Learning Environment for Data-Based Decision Making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Microcredential #4 - Intervener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: Assessing the Learner and Learning Environment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Standard 5: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 Supporting Learning Using Effective Instruction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Micro credential #5 - 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I</a:t>
                      </a: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ntervener: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 Supports in Effective Instruction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Standard 6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: Supporting Social, Emotional, and Behavioral Growth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Micro credential #6 - Intervener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: Supports for Social, Emotional, and Behavioral Growth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Standard 7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: Collaborating with Team Members</a:t>
                      </a:r>
                      <a:endParaRPr b="1" sz="10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" sz="1000">
                          <a:solidFill>
                            <a:srgbClr val="363636"/>
                          </a:solidFill>
                        </a:rPr>
                        <a:t>Micro credential #7 - Intervener</a:t>
                      </a:r>
                      <a:r>
                        <a:rPr lang="en" sz="1000">
                          <a:solidFill>
                            <a:srgbClr val="363636"/>
                          </a:solidFill>
                        </a:rPr>
                        <a:t>: Collaboration with Team Members</a:t>
                      </a:r>
                      <a:endParaRPr b="1" sz="1000"/>
                    </a:p>
                  </a:txBody>
                  <a:tcPr marT="47625" marB="47625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